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83" r:id="rId3"/>
    <p:sldId id="284" r:id="rId4"/>
    <p:sldId id="286" r:id="rId5"/>
    <p:sldId id="264" r:id="rId6"/>
    <p:sldId id="265" r:id="rId7"/>
    <p:sldId id="275" r:id="rId8"/>
    <p:sldId id="278" r:id="rId9"/>
    <p:sldId id="263" r:id="rId10"/>
    <p:sldId id="281" r:id="rId11"/>
    <p:sldId id="285" r:id="rId12"/>
    <p:sldId id="282" r:id="rId13"/>
    <p:sldId id="288" r:id="rId14"/>
    <p:sldId id="287" r:id="rId15"/>
    <p:sldId id="271" r:id="rId16"/>
    <p:sldId id="280" r:id="rId17"/>
    <p:sldId id="290" r:id="rId18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728" autoAdjust="0"/>
  </p:normalViewPr>
  <p:slideViewPr>
    <p:cSldViewPr>
      <p:cViewPr varScale="1">
        <p:scale>
          <a:sx n="75" d="100"/>
          <a:sy n="75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70F610-E99E-4146-83C3-F3ED03C06B2D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95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795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F1D7E7-3B01-44D9-80CB-8F0DEF604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4706-1B01-4190-95D0-70E197C05033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5092-98C5-45F2-A67B-4C57AB82D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CCDE-264B-4820-904D-F4DBEB7CF85D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4506-99DA-4B36-BE01-842966F6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AEC3-3802-46D9-A463-867201E04F43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26EF-7D19-41C2-A054-23438CC4D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426D-0041-4D5C-8116-57D9BC000D83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7DF1-3CCB-4CCA-8D81-EEB588DF1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A9D7-8195-4DCF-8A7F-BE189F6CF4D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8794-E6C4-4726-A854-3A3618792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8182-F300-4AC5-964D-A403D18166D8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85AF-1D48-41A1-967F-D0E11C04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D7D2-8819-4F2D-985E-0625483CD531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659F-BDF0-439D-B636-47938518A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1DFC-0E29-45E6-BAA1-92E87AA40A9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B1C0-8F9C-443B-9604-FAEA5652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7081-42F7-49FE-AAD6-F02B4903C7E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31E9-0EEB-4E27-9F83-5BDE4C62C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BC28-8157-4E3E-8B26-8492203FCBBB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55C5-0BD3-437A-8C7A-D322B45D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0398-E141-4539-9285-96C025F6F6CA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325B-529B-4E13-97D5-492C631C9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5D88FF-91A3-44BD-AD0E-44D29C264331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BBA29-0059-4C39-B1EC-232253383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d@mfoirk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981075"/>
            <a:ext cx="7993063" cy="881063"/>
          </a:xfrm>
        </p:spPr>
        <p:txBody>
          <a:bodyPr rtlCol="0">
            <a:no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Микрокредитная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компания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«Фонд микрокредитования Иркутской области»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3284538"/>
            <a:ext cx="7993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Основная цель — развитие малого и среднего предпринимательства в Иркутской области через механизм микрокредитования, повышение доступности, качества стандартизации финансовых услуг.</a:t>
            </a:r>
          </a:p>
        </p:txBody>
      </p:sp>
      <p:pic>
        <p:nvPicPr>
          <p:cNvPr id="1433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350"/>
            <a:ext cx="4481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292600"/>
            <a:ext cx="26463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Диаграмма 4"/>
          <p:cNvGraphicFramePr>
            <a:graphicFrameLocks/>
          </p:cNvGraphicFramePr>
          <p:nvPr/>
        </p:nvGraphicFramePr>
        <p:xfrm>
          <a:off x="200025" y="209550"/>
          <a:ext cx="8815388" cy="6007100"/>
        </p:xfrm>
        <a:graphic>
          <a:graphicData uri="http://schemas.openxmlformats.org/presentationml/2006/ole">
            <p:oleObj spid="_x0000_s23553" r:id="rId3" imgW="8815580" imgH="601117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Диаграмма 4"/>
          <p:cNvGraphicFramePr>
            <a:graphicFrameLocks/>
          </p:cNvGraphicFramePr>
          <p:nvPr/>
        </p:nvGraphicFramePr>
        <p:xfrm>
          <a:off x="273050" y="425450"/>
          <a:ext cx="8526463" cy="6294438"/>
        </p:xfrm>
        <a:graphic>
          <a:graphicData uri="http://schemas.openxmlformats.org/presentationml/2006/ole">
            <p:oleObj spid="_x0000_s24577" r:id="rId3" imgW="8522947" imgH="6291617" progId="Excel.Chart.8">
              <p:embed/>
            </p:oleObj>
          </a:graphicData>
        </a:graphic>
      </p:graphicFrame>
      <p:pic>
        <p:nvPicPr>
          <p:cNvPr id="2457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73025"/>
            <a:ext cx="2897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413" y="188913"/>
            <a:ext cx="3392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Динамика выдачи займов</a:t>
            </a:r>
          </a:p>
        </p:txBody>
      </p:sp>
      <p:pic>
        <p:nvPicPr>
          <p:cNvPr id="2560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73025"/>
            <a:ext cx="2897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Диаграмма 5"/>
          <p:cNvGraphicFramePr>
            <a:graphicFrameLocks/>
          </p:cNvGraphicFramePr>
          <p:nvPr/>
        </p:nvGraphicFramePr>
        <p:xfrm>
          <a:off x="1778000" y="1778000"/>
          <a:ext cx="6445250" cy="4222750"/>
        </p:xfrm>
        <a:graphic>
          <a:graphicData uri="http://schemas.openxmlformats.org/presentationml/2006/ole">
            <p:oleObj spid="_x0000_s25603" r:id="rId4" imgW="6444030" imgH="421879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Диаграмма 3"/>
          <p:cNvGraphicFramePr>
            <a:graphicFrameLocks/>
          </p:cNvGraphicFramePr>
          <p:nvPr/>
        </p:nvGraphicFramePr>
        <p:xfrm>
          <a:off x="488950" y="209550"/>
          <a:ext cx="8310563" cy="6510338"/>
        </p:xfrm>
        <a:graphic>
          <a:graphicData uri="http://schemas.openxmlformats.org/presentationml/2006/ole">
            <p:oleObj spid="_x0000_s26625" r:id="rId3" imgW="8309568" imgH="651109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363" y="333375"/>
            <a:ext cx="5608637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Микрокредитная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компания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Фонд микрокредитования Иркутской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675" y="1173163"/>
            <a:ext cx="364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Капитализация 120,96 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75" y="1819275"/>
            <a:ext cx="42846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Благодаря полученным от МКК ФМК ИО займам в области было: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Сохранено рабочих мест — 2610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Создано рабочих мест — 584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13" y="3357563"/>
            <a:ext cx="41370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Объем налоговых отчислений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+mn-lt"/>
              </a:rPr>
              <a:t>от СМСП,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получивших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микрозайм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составил — 190,34 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7653" name="Picture 2" descr="C:\Users\Public\Pictures\SCAN\doc00055120170330114510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0925"/>
            <a:ext cx="35671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713" y="4508500"/>
            <a:ext cx="23622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398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микрозайма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700" y="4176713"/>
            <a:ext cx="2989263" cy="2000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73C65"/>
                </a:solidFill>
                <a:latin typeface="Trebuchet MS" pitchFamily="34" charset="0"/>
              </a:rPr>
              <a:t>на общую сумму свыше</a:t>
            </a:r>
          </a:p>
          <a:p>
            <a:r>
              <a:rPr lang="ru-RU">
                <a:solidFill>
                  <a:srgbClr val="073C65"/>
                </a:solidFill>
                <a:latin typeface="Trebuchet MS" pitchFamily="34" charset="0"/>
              </a:rPr>
              <a:t> </a:t>
            </a:r>
            <a:r>
              <a:rPr lang="ru-RU" sz="8000">
                <a:solidFill>
                  <a:srgbClr val="073C65"/>
                </a:solidFill>
                <a:latin typeface="Trebuchet MS" pitchFamily="34" charset="0"/>
              </a:rPr>
              <a:t>231</a:t>
            </a:r>
          </a:p>
          <a:p>
            <a:r>
              <a:rPr lang="ru-RU" sz="2400">
                <a:solidFill>
                  <a:srgbClr val="073C65"/>
                </a:solidFill>
                <a:latin typeface="Trebuchet MS" pitchFamily="34" charset="0"/>
              </a:rPr>
              <a:t>млн. руб.</a:t>
            </a:r>
          </a:p>
        </p:txBody>
      </p:sp>
      <p:pic>
        <p:nvPicPr>
          <p:cNvPr id="2765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3" y="53975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941168"/>
            <a:ext cx="6055912" cy="1152128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Взаимодействие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151188" y="550863"/>
            <a:ext cx="2324100" cy="1193800"/>
          </a:xfrm>
        </p:spPr>
      </p:pic>
      <p:pic>
        <p:nvPicPr>
          <p:cNvPr id="2867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803275"/>
            <a:ext cx="1743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765175"/>
            <a:ext cx="1743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392488"/>
            <a:ext cx="17811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063" y="53975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2224088"/>
            <a:ext cx="27146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3863" y="3051175"/>
            <a:ext cx="1270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Прямоугольник 9"/>
          <p:cNvSpPr>
            <a:spLocks noChangeArrowheads="1"/>
          </p:cNvSpPr>
          <p:nvPr/>
        </p:nvSpPr>
        <p:spPr bwMode="auto">
          <a:xfrm>
            <a:off x="6156325" y="4110038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Trebuchet MS" pitchFamily="34" charset="0"/>
              </a:rPr>
              <a:t>Министерство сельского хозяйства           Иркутской области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0650" y="4437063"/>
            <a:ext cx="360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/>
              <a:t>СОТРУДНИЧЕСТВО С АССОЦИАЦИЯМИ И СОЮЗАМИ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92500" lnSpcReduction="20000"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Соглашение с ТПП Восточной Сибири от 06.03.2017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Соглашение с Союзом потребительских обществ от 02.03.2017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Соглашение с НП Малые предприятия Иркутской области от 02.03.2017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Соглашение с Агентством по туризму Иркутской области от 21.04.2017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Соглашение с Иркутской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региональной ассоциацией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работодателей «Партнерство Товаропроизводителей и Предпринимателей» от 23.05.2017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9667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141288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450" y="1412875"/>
            <a:ext cx="28876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MFOirk.ru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563" y="2636838"/>
            <a:ext cx="31194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Благодарю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350" y="4292600"/>
            <a:ext cx="5249863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8(3952)34-33-29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  <a:hlinkClick r:id="rId2"/>
              </a:rPr>
              <a:t>d@mfoirk.ru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Ольга Трофимовна Мосина,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директор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микрокредитной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компании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«Фонд микрокредитования Иркутской области»</a:t>
            </a: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58417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Равный доступ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060575"/>
            <a:ext cx="7993063" cy="4392613"/>
          </a:xfrm>
        </p:spPr>
        <p:txBody>
          <a:bodyPr/>
          <a:lstStyle/>
          <a:p>
            <a:pPr algn="ctr"/>
            <a:r>
              <a:rPr lang="ru-RU" smtClean="0"/>
              <a:t>К финансовым ресурсам по гарантированной государством процентной ставке на всей территории Иркутской области</a:t>
            </a:r>
          </a:p>
          <a:p>
            <a:pPr algn="ctr"/>
            <a:endParaRPr lang="ru-RU" smtClean="0"/>
          </a:p>
          <a:p>
            <a:endParaRPr lang="ru-RU" smtClean="0"/>
          </a:p>
          <a:p>
            <a:pPr algn="r"/>
            <a:r>
              <a:rPr lang="ru-RU" smtClean="0"/>
              <a:t>Минимизация пакета документов, сокращение сроков выдачи.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Расширение линейки новых продуктов для участия СМСП в госзакупках и тендерах.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22238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650" y="557213"/>
            <a:ext cx="20621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04864"/>
            <a:ext cx="6512511" cy="331030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Повышение</a:t>
            </a:r>
            <a:br>
              <a:rPr lang="ru-RU" dirty="0"/>
            </a:br>
            <a:r>
              <a:rPr lang="ru-RU" sz="4000" dirty="0"/>
              <a:t>инвестиционной привлекательности Иркутской области в национальном рейтинге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1617662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1800" smtClean="0"/>
              <a:t>Способствует улучшение благоприятного климата для устойчивого развития малого предпринимательства Иркутской области, повышению налогооблагаемой базы и увеличению поступлений налоговых платежей в бюджет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15888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25558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8" y="549275"/>
            <a:ext cx="3694112" cy="40322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срок: до 3 лет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сумма: до 3 миллионов рублей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обеспечение: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оборудования;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транспортного средства;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недвижимости;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поручительство физического / юридического лица;</a:t>
            </a: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поручительство Иркутского областного Гарантийного Фонда.</a:t>
            </a: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lnSpc>
                <a:spcPct val="115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Ставка — не более 10% годовых!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04665"/>
            <a:ext cx="6383538" cy="428014"/>
          </a:xfrm>
        </p:spPr>
        <p:txBody>
          <a:bodyPr/>
          <a:lstStyle/>
          <a:p>
            <a:pPr marL="0" indent="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Условия микрокредитования: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t="6712" b="67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412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73025"/>
            <a:ext cx="2897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950" y="847725"/>
            <a:ext cx="79216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ЗАЙМЫ ПРЕДОСТАВЛЯЮТСЯ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субъектам малого и среднего предпринимательства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50" y="2636838"/>
            <a:ext cx="7921625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зарегистрированным и осуществляющим свою деятельность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территории Иркутской области;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не имеющим просроченной задолженности по начисленным налогам, сборам и иным платежам в бюджеты всех уровней;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имеющим достаточное и ликвидное обеспечение обязательств;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положительное заключение Экспертного совета.</a:t>
            </a: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9213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881063"/>
            <a:ext cx="309721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333375"/>
            <a:ext cx="51657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ЗАЙМЫ НЕ ПРЕДСТАВЛЯЮТСЯ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125538"/>
            <a:ext cx="82089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на заработную плату, налоги, оплату текущих расходов по кредитам;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предприятиям, ранее допустившим нарушение условий Договора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микрозайма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с Фондом по возврату заёмных средств;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кредитным организациям, страховым организациям,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инвестиционным фондам, негосударственным пенсионным фондам, профессиональным участникам рынка ценных бумаг, ломбардам;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участникам соглашений о разделе продукции;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игорному бизнесу; нерезидентам РФ; добывающим и реализующим полезные ископаемые;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участвующим в процедуре банкротства;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имеющим отрицательную кредитную историю.</a:t>
            </a: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175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1844675"/>
            <a:ext cx="6169025" cy="4392613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1 этап: Проверка в бюро кредитных историй (лично, через представителя либо через МФЦ)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/>
              <a:t>предоставить согласие на проверку в бюро кредитных историй (в случае если документы направляются через МФЦ, то дополнительно — согласие на обработку персональных данных)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/>
              <a:t>Копию паспорта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dirty="0"/>
              <a:t>Копию СНИЛС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2 этап: Предоставить документы можно лично, через представителя, через МФЦ.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175351" cy="1080121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Что нужно для получения займа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257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1554894" cy="216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00" b="0" dirty="0">
                <a:latin typeface="Arial" panose="020B0604020202020204" pitchFamily="34" charset="0"/>
                <a:cs typeface="Arial" panose="020B0604020202020204" pitchFamily="34" charset="0"/>
              </a:rPr>
              <a:t>Агентская сеть</a:t>
            </a:r>
            <a:br>
              <a:rPr lang="ru-RU" sz="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908050"/>
            <a:ext cx="7381875" cy="5616575"/>
          </a:xfrm>
        </p:spPr>
        <p:txBody>
          <a:bodyPr>
            <a:normAutofit/>
          </a:bodyPr>
          <a:lstStyle/>
          <a:p>
            <a:pPr algn="ctr"/>
            <a:endParaRPr lang="en-US" sz="1800" b="1" smtClean="0">
              <a:latin typeface="Arial Black" pitchFamily="34" charset="0"/>
            </a:endParaRPr>
          </a:p>
          <a:p>
            <a:pPr algn="ctr"/>
            <a:endParaRPr lang="en-US" sz="1800" b="1" smtClean="0">
              <a:latin typeface="Arial Black" pitchFamily="34" charset="0"/>
            </a:endParaRPr>
          </a:p>
          <a:p>
            <a:pPr algn="ctr"/>
            <a:endParaRPr lang="en-US" sz="1800" b="1" smtClean="0">
              <a:latin typeface="Arial Black" pitchFamily="34" charset="0"/>
            </a:endParaRPr>
          </a:p>
          <a:p>
            <a:pPr algn="ctr"/>
            <a:r>
              <a:rPr lang="ru-RU" b="1" smtClean="0">
                <a:solidFill>
                  <a:srgbClr val="31489F"/>
                </a:solidFill>
                <a:latin typeface="Cambria Math" pitchFamily="18" charset="0"/>
              </a:rPr>
              <a:t>Развитие географического присутствия:</a:t>
            </a:r>
          </a:p>
          <a:p>
            <a:pPr algn="l">
              <a:buFontTx/>
              <a:buChar char="-"/>
            </a:pPr>
            <a:r>
              <a:rPr lang="ru-RU" sz="1800" b="1" smtClean="0">
                <a:solidFill>
                  <a:srgbClr val="31489F"/>
                </a:solidFill>
                <a:latin typeface="Cambria Math" pitchFamily="18" charset="0"/>
              </a:rPr>
              <a:t>путем приема заявок через сеть многофункциональных центров</a:t>
            </a:r>
          </a:p>
          <a:p>
            <a:pPr algn="l">
              <a:buFontTx/>
              <a:buChar char="-"/>
            </a:pPr>
            <a:r>
              <a:rPr lang="ru-RU" sz="1800" b="1" smtClean="0">
                <a:solidFill>
                  <a:srgbClr val="31489F"/>
                </a:solidFill>
                <a:latin typeface="Cambria Math" pitchFamily="18" charset="0"/>
              </a:rPr>
              <a:t> создание агентской сети</a:t>
            </a:r>
          </a:p>
          <a:p>
            <a:pPr algn="l">
              <a:buFontTx/>
              <a:buChar char="-"/>
            </a:pPr>
            <a:r>
              <a:rPr lang="ru-RU" sz="1800" b="1" smtClean="0">
                <a:solidFill>
                  <a:srgbClr val="31489F"/>
                </a:solidFill>
                <a:latin typeface="Cambria Math" pitchFamily="18" charset="0"/>
              </a:rPr>
              <a:t>расширение целевой группы за счет создания новых каналов информирования</a:t>
            </a:r>
            <a:endParaRPr lang="en-US" sz="1800" b="1" smtClean="0">
              <a:solidFill>
                <a:srgbClr val="31489F"/>
              </a:solidFill>
              <a:latin typeface="Cambria Math" pitchFamily="18" charset="0"/>
            </a:endParaRPr>
          </a:p>
          <a:p>
            <a:pPr algn="ctr"/>
            <a:endParaRPr lang="ru-RU" sz="1800" smtClean="0"/>
          </a:p>
          <a:p>
            <a:pPr algn="ctr"/>
            <a:endParaRPr lang="en-US" sz="1400" smtClean="0"/>
          </a:p>
          <a:p>
            <a:pPr algn="ctr"/>
            <a:endParaRPr lang="en-US" sz="1400" smtClean="0"/>
          </a:p>
          <a:p>
            <a:pPr algn="ctr"/>
            <a:endParaRPr lang="en-US" sz="1400" smtClean="0"/>
          </a:p>
          <a:p>
            <a:pPr algn="ctr"/>
            <a:endParaRPr lang="en-US" sz="1400" smtClean="0"/>
          </a:p>
          <a:p>
            <a:pPr algn="ctr"/>
            <a:r>
              <a:rPr lang="ru-RU" sz="1400" smtClean="0"/>
              <a:t>Документы можно направить лично, через</a:t>
            </a:r>
            <a:r>
              <a:rPr lang="en-US" sz="1400" smtClean="0"/>
              <a:t> </a:t>
            </a:r>
            <a:r>
              <a:rPr lang="ru-RU" sz="1400" smtClean="0"/>
              <a:t>представителя либо через ГАУ МФЦ:</a:t>
            </a:r>
            <a:br>
              <a:rPr lang="ru-RU" sz="1400" smtClean="0"/>
            </a:br>
            <a:r>
              <a:rPr lang="ru-RU" sz="1400" smtClean="0"/>
              <a:t>603 окна, расположенные в 46 отделах, в 153 территориально-обособленных подразделениях МФЦ Иркутской области</a:t>
            </a: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3429000"/>
            <a:ext cx="2163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41300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404813"/>
            <a:ext cx="1622425" cy="1544637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363" y="188913"/>
            <a:ext cx="4464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РЕГЛАМЕНТ РАБОТЫ ФОНДА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384175" y="1162050"/>
            <a:ext cx="1368425" cy="11525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СМСП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сбор документов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3246438" y="1225550"/>
            <a:ext cx="1439862" cy="10890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ПАКЕТ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документов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443663" y="1025525"/>
            <a:ext cx="1725612" cy="149383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ПРОВЕРКА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ФМК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7164388" y="3348038"/>
            <a:ext cx="1728787" cy="14700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Экспертный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совет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ФМК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4456113" y="2816225"/>
            <a:ext cx="1871662" cy="151288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Мотивированный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отказ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254625" y="4797425"/>
            <a:ext cx="1728788" cy="1439863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Перечисление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наличии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>
                <a:solidFill>
                  <a:schemeClr val="bg2">
                    <a:lumMod val="10000"/>
                  </a:schemeClr>
                </a:solidFill>
              </a:rPr>
              <a:t>финансовой </a:t>
            </a:r>
            <a:endParaRPr lang="ru-RU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возможности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519363" y="4300538"/>
            <a:ext cx="1709737" cy="1512887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ОТЧЕТ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О целевом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использовании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198438" y="3371850"/>
            <a:ext cx="1739900" cy="142557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ВОЗВРАТ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ЗАЙМА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35150" y="1738313"/>
            <a:ext cx="12239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94263" y="1773238"/>
            <a:ext cx="12239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04113" y="2533650"/>
            <a:ext cx="287337" cy="80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804025" y="4581525"/>
            <a:ext cx="565150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835150" y="4508500"/>
            <a:ext cx="758825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29100" y="5229225"/>
            <a:ext cx="1025525" cy="144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443663" y="3573463"/>
            <a:ext cx="8636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38350" y="1495425"/>
            <a:ext cx="8778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7-30 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463" y="1484313"/>
            <a:ext cx="18716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лично, через представителя,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МФЦ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4925" y="2816225"/>
            <a:ext cx="8778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3-10 дней</a:t>
            </a:r>
          </a:p>
        </p:txBody>
      </p:sp>
      <p:sp>
        <p:nvSpPr>
          <p:cNvPr id="22548" name="TextBox 27"/>
          <p:cNvSpPr txBox="1">
            <a:spLocks noChangeArrowheads="1"/>
          </p:cNvSpPr>
          <p:nvPr/>
        </p:nvSpPr>
        <p:spPr bwMode="auto">
          <a:xfrm>
            <a:off x="6443663" y="4076700"/>
            <a:ext cx="568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rebuchet MS" pitchFamily="34" charset="0"/>
              </a:rPr>
              <a:t>3 дня</a:t>
            </a:r>
          </a:p>
        </p:txBody>
      </p:sp>
      <p:sp>
        <p:nvSpPr>
          <p:cNvPr id="22549" name="TextBox 28"/>
          <p:cNvSpPr txBox="1">
            <a:spLocks noChangeArrowheads="1"/>
          </p:cNvSpPr>
          <p:nvPr/>
        </p:nvSpPr>
        <p:spPr bwMode="auto">
          <a:xfrm>
            <a:off x="4427538" y="5013325"/>
            <a:ext cx="741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rebuchet MS" pitchFamily="34" charset="0"/>
              </a:rPr>
              <a:t>60 дней</a:t>
            </a:r>
          </a:p>
        </p:txBody>
      </p:sp>
      <p:sp>
        <p:nvSpPr>
          <p:cNvPr id="22550" name="TextBox 29"/>
          <p:cNvSpPr txBox="1">
            <a:spLocks noChangeArrowheads="1"/>
          </p:cNvSpPr>
          <p:nvPr/>
        </p:nvSpPr>
        <p:spPr bwMode="auto">
          <a:xfrm>
            <a:off x="1908175" y="4076700"/>
            <a:ext cx="83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rebuchet MS" pitchFamily="34" charset="0"/>
              </a:rPr>
              <a:t>срок </a:t>
            </a:r>
          </a:p>
          <a:p>
            <a:pPr algn="ctr"/>
            <a:r>
              <a:rPr lang="ru-RU" sz="1200">
                <a:latin typeface="Trebuchet MS" pitchFamily="34" charset="0"/>
              </a:rPr>
              <a:t>договора</a:t>
            </a:r>
          </a:p>
        </p:txBody>
      </p:sp>
      <p:pic>
        <p:nvPicPr>
          <p:cNvPr id="22551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17463"/>
            <a:ext cx="2895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460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Trebuchet MS</vt:lpstr>
      <vt:lpstr>Arial</vt:lpstr>
      <vt:lpstr>Georgia</vt:lpstr>
      <vt:lpstr>Calibri</vt:lpstr>
      <vt:lpstr>Arial Black</vt:lpstr>
      <vt:lpstr>Cambria Math</vt:lpstr>
      <vt:lpstr>Воздушный поток</vt:lpstr>
      <vt:lpstr>Воздушный поток</vt:lpstr>
      <vt:lpstr>Воздушный поток</vt:lpstr>
      <vt:lpstr>Воздушный поток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Главбух</cp:lastModifiedBy>
  <cp:revision>111</cp:revision>
  <cp:lastPrinted>2017-05-23T09:54:20Z</cp:lastPrinted>
  <dcterms:created xsi:type="dcterms:W3CDTF">2017-03-30T02:26:17Z</dcterms:created>
  <dcterms:modified xsi:type="dcterms:W3CDTF">2017-06-13T06:54:41Z</dcterms:modified>
</cp:coreProperties>
</file>